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6" r:id="rId1"/>
  </p:sldMasterIdLst>
  <p:notesMasterIdLst>
    <p:notesMasterId r:id="rId26"/>
  </p:notes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64" r:id="rId13"/>
    <p:sldId id="258" r:id="rId14"/>
    <p:sldId id="260" r:id="rId15"/>
    <p:sldId id="262" r:id="rId16"/>
    <p:sldId id="261" r:id="rId17"/>
    <p:sldId id="26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Dubai" panose="020B0503030403030204" pitchFamily="34" charset="-78"/>
      <p:regular r:id="rId36"/>
      <p:bold r:id="rId37"/>
    </p:embeddedFont>
    <p:embeddedFont>
      <p:font typeface="Dubai Medium" panose="020B0603030403030204" pitchFamily="34" charset="-78"/>
      <p:regular r:id="rId38"/>
    </p:embeddedFont>
    <p:embeddedFont>
      <p:font typeface="Garamond" panose="02020404030301010803" pitchFamily="18" charset="0"/>
      <p:regular r:id="rId39"/>
      <p:bold r:id="rId40"/>
      <p: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A596"/>
    <a:srgbClr val="2683C6"/>
    <a:srgbClr val="F8F8F8"/>
    <a:srgbClr val="90C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95324" autoAdjust="0"/>
  </p:normalViewPr>
  <p:slideViewPr>
    <p:cSldViewPr snapToGrid="0">
      <p:cViewPr varScale="1">
        <p:scale>
          <a:sx n="84" d="100"/>
          <a:sy n="84" d="100"/>
        </p:scale>
        <p:origin x="156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0DD50-8285-4815-AA0C-37C39471E8E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770E7-E320-4004-AC7C-1CDC8878A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6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2091263"/>
            <a:ext cx="6801440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4682062"/>
            <a:ext cx="6803136" cy="50292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31920" y="1327188"/>
            <a:ext cx="1280160" cy="457200"/>
          </a:xfrm>
        </p:spPr>
        <p:txBody>
          <a:bodyPr/>
          <a:lstStyle>
            <a:lvl1pPr algn="ctr">
              <a:defRPr sz="11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2342508-AECF-4B40-8DB6-81B6A4D3ABF8}" type="datetime1">
              <a:rPr lang="en-US" smtClean="0"/>
              <a:t>12/20/2023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104936" y="5211060"/>
            <a:ext cx="4429125" cy="228600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5212080"/>
            <a:ext cx="158391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8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4789-AD23-4304-87FB-4A10E8A022B8}" type="datetime1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9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17716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6057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7584-1B7D-42ED-A1A5-23DF32DC4436}" type="datetime1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03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6D26-75B1-4C4C-9A18-A666FC9C6EDC}" type="datetime1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00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2094309"/>
            <a:ext cx="6803136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6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4682062"/>
            <a:ext cx="6803136" cy="50292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31920" y="1325880"/>
            <a:ext cx="1280160" cy="457200"/>
          </a:xfrm>
        </p:spPr>
        <p:txBody>
          <a:bodyPr/>
          <a:lstStyle>
            <a:lvl1pPr algn="ctr">
              <a:defRPr lang="en-US"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C16C1F7-D56C-4C17-929D-25E0D7A95F57}" type="datetime1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4679" y="5211060"/>
            <a:ext cx="4430268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5211060"/>
            <a:ext cx="1584198" cy="228600"/>
          </a:xfrm>
        </p:spPr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55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D2BF8-CE67-44DD-A158-B329A82E41C7}" type="datetime1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8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755898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756581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C20E-1FCA-42A3-8607-5496F70D2CFD}" type="datetime1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8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D6AA-8332-49E3-836E-F1082EAA0AF4}" type="datetime1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7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BA08A-3C73-4D28-AC7A-4F49DDF79865}" type="datetime1">
              <a:rPr lang="en-US" smtClean="0"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9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3736"/>
            <a:ext cx="6398514" cy="65105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7392"/>
            <a:ext cx="1823085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976" y="907143"/>
            <a:ext cx="5428856" cy="504371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3085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62E9-14A9-4F0D-BC64-05BCABA46786}" type="datetime1">
              <a:rPr lang="en-US" smtClean="0"/>
              <a:t>12/20/2023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6310086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8713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3504"/>
            <a:ext cx="1824228" cy="1645920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3736"/>
            <a:ext cx="6398514" cy="651052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4228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DB7CB22F-D038-406C-897C-AA28C7741EA7}" type="datetime1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9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6309360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020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3736"/>
            <a:ext cx="8791956" cy="651052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03120"/>
            <a:ext cx="768096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FEEE862-E592-47BA-AA7C-9E007165F45C}" type="datetime1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6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7BFC-6CEF-4CC2-875D-41CC478B3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9512" y="1430767"/>
            <a:ext cx="1143605" cy="552863"/>
          </a:xfrm>
        </p:spPr>
        <p:txBody>
          <a:bodyPr/>
          <a:lstStyle/>
          <a:p>
            <a:r>
              <a:rPr lang="fa-IR" sz="2000" dirty="0">
                <a:solidFill>
                  <a:sysClr val="windowText" lastClr="000000"/>
                </a:solidFill>
                <a:cs typeface="B Koodak" panose="00000700000000000000" pitchFamily="2" charset="-78"/>
              </a:rPr>
              <a:t>اول دی ماه</a:t>
            </a:r>
            <a:endParaRPr lang="en-US" sz="2000" dirty="0">
              <a:solidFill>
                <a:sysClr val="windowText" lastClr="000000"/>
              </a:solidFill>
              <a:cs typeface="B Koodak" panose="000007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81A76-66A7-49AE-A702-F3CBD81F3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40" y="2650560"/>
            <a:ext cx="6803136" cy="155687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3000"/>
              </a:lnSpc>
              <a:spcBef>
                <a:spcPct val="0"/>
              </a:spcBef>
            </a:pPr>
            <a:r>
              <a:rPr lang="fa-IR" sz="6200" cap="all" spc="-100" dirty="0">
                <a:ln w="19050">
                  <a:solidFill>
                    <a:srgbClr val="F8F8F8"/>
                  </a:solidFill>
                </a:ln>
                <a:solidFill>
                  <a:srgbClr val="2683C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B Koodak" panose="00000700000000000000" pitchFamily="2" charset="-78"/>
              </a:rPr>
              <a:t>کاهش ابعاد و نمودار الگوریتم ژنتیک</a:t>
            </a:r>
            <a:endParaRPr lang="en-US" sz="6200" cap="all" spc="-100" dirty="0">
              <a:ln w="19050">
                <a:solidFill>
                  <a:srgbClr val="F8F8F8"/>
                </a:solidFill>
              </a:ln>
              <a:solidFill>
                <a:srgbClr val="2683C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B Koodak" panose="000007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9A810-751A-44C5-B1EB-6123911603E9}"/>
              </a:ext>
            </a:extLst>
          </p:cNvPr>
          <p:cNvSpPr txBox="1"/>
          <p:nvPr/>
        </p:nvSpPr>
        <p:spPr>
          <a:xfrm>
            <a:off x="3959512" y="1246101"/>
            <a:ext cx="1220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800" dirty="0">
                <a:solidFill>
                  <a:sysClr val="windowText" lastClr="000000"/>
                </a:solidFill>
                <a:cs typeface="B Koodak" panose="00000700000000000000" pitchFamily="2" charset="-78"/>
              </a:rPr>
              <a:t>گزارش هفته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3E86E-8273-489B-BCA3-1B599391E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2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PCA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50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4" name="Graphic 13" descr="Network with solid fill">
            <a:extLst>
              <a:ext uri="{FF2B5EF4-FFF2-40B4-BE49-F238E27FC236}">
                <a16:creationId xmlns:a16="http://schemas.microsoft.com/office/drawing/2014/main" id="{1E0A01ED-79DD-41BA-AAB2-54BDD5789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823" y="320420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AFFF53-3B17-47EA-89AC-664166B5BFB9}"/>
              </a:ext>
            </a:extLst>
          </p:cNvPr>
          <p:cNvSpPr txBox="1"/>
          <p:nvPr/>
        </p:nvSpPr>
        <p:spPr>
          <a:xfrm>
            <a:off x="1313074" y="2935689"/>
            <a:ext cx="7611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[CV] END ................................ score: (test=0.961) total time= 6.7min</a:t>
            </a:r>
          </a:p>
          <a:p>
            <a:r>
              <a:rPr lang="en-US" dirty="0"/>
              <a:t>[CV] END ................................ score: (test=0.957) total time= 6.6min</a:t>
            </a:r>
          </a:p>
          <a:p>
            <a:r>
              <a:rPr lang="en-US" dirty="0"/>
              <a:t>[CV] END ................................ score: (test=0.950) total time= 6.7min</a:t>
            </a:r>
          </a:p>
          <a:p>
            <a:r>
              <a:rPr lang="en-US" dirty="0"/>
              <a:t>[CV] END ................................ score: (test=0.952) total time= 6.6min</a:t>
            </a:r>
          </a:p>
          <a:p>
            <a:r>
              <a:rPr lang="en-US" dirty="0"/>
              <a:t>[CV] END ................................ score: (test=0.955) total time= 6.6min</a:t>
            </a:r>
          </a:p>
          <a:p>
            <a:r>
              <a:rPr lang="en-US" b="1" dirty="0">
                <a:solidFill>
                  <a:srgbClr val="2683C6"/>
                </a:solidFill>
              </a:rPr>
              <a:t>0.9548967021548483</a:t>
            </a:r>
          </a:p>
          <a:p>
            <a:r>
              <a:rPr lang="en-US" dirty="0"/>
              <a:t>Processing time: 1995.149543762207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60641" y="4020761"/>
            <a:ext cx="1152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Random</a:t>
            </a:r>
          </a:p>
          <a:p>
            <a:pPr algn="ctr"/>
            <a:r>
              <a:rPr lang="en-US" sz="1400" b="1" dirty="0">
                <a:solidFill>
                  <a:srgbClr val="2683C6"/>
                </a:solidFill>
              </a:rPr>
              <a:t>Forest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07C4-912C-4339-9D98-40D7292BC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47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PCA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100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4" name="Graphic 13" descr="Network with solid fill">
            <a:extLst>
              <a:ext uri="{FF2B5EF4-FFF2-40B4-BE49-F238E27FC236}">
                <a16:creationId xmlns:a16="http://schemas.microsoft.com/office/drawing/2014/main" id="{1E0A01ED-79DD-41BA-AAB2-54BDD5789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823" y="320420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AFFF53-3B17-47EA-89AC-664166B5BFB9}"/>
              </a:ext>
            </a:extLst>
          </p:cNvPr>
          <p:cNvSpPr txBox="1"/>
          <p:nvPr/>
        </p:nvSpPr>
        <p:spPr>
          <a:xfrm>
            <a:off x="1313074" y="2935689"/>
            <a:ext cx="7611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[CV] END ................................ score: (test=0.961) total time=10.5min</a:t>
            </a:r>
          </a:p>
          <a:p>
            <a:r>
              <a:rPr lang="en-US" dirty="0"/>
              <a:t>[CV] END ................................ score: (test=0.960) total time=10.4min</a:t>
            </a:r>
          </a:p>
          <a:p>
            <a:r>
              <a:rPr lang="en-US" dirty="0"/>
              <a:t>[CV] END ................................ score: (test=0.950) total time=10.6min</a:t>
            </a:r>
          </a:p>
          <a:p>
            <a:r>
              <a:rPr lang="en-US" dirty="0"/>
              <a:t>[CV] END ................................ score: (test=0.952) total time=10.4min</a:t>
            </a:r>
          </a:p>
          <a:p>
            <a:r>
              <a:rPr lang="en-US" dirty="0"/>
              <a:t>[CV] END ................................ score: (test=0.956) total time=10.5min</a:t>
            </a:r>
          </a:p>
          <a:p>
            <a:r>
              <a:rPr lang="en-US" b="1" dirty="0">
                <a:solidFill>
                  <a:srgbClr val="2683C6"/>
                </a:solidFill>
              </a:rPr>
              <a:t>0.9558429189355909</a:t>
            </a:r>
          </a:p>
          <a:p>
            <a:r>
              <a:rPr lang="en-US" dirty="0"/>
              <a:t>Processing time: 3145.246957063675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60641" y="4020761"/>
            <a:ext cx="1152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Random</a:t>
            </a:r>
          </a:p>
          <a:p>
            <a:pPr algn="ctr"/>
            <a:r>
              <a:rPr lang="en-US" sz="1400" b="1" dirty="0">
                <a:solidFill>
                  <a:srgbClr val="2683C6"/>
                </a:solidFill>
              </a:rPr>
              <a:t>Forest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7AD33-43AC-402E-9B29-4829A608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51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روش </a:t>
            </a:r>
            <a:r>
              <a:rPr lang="en-US" dirty="0">
                <a:cs typeface="B Koodak" panose="00000700000000000000" pitchFamily="2" charset="-78"/>
              </a:rPr>
              <a:t>t-SNE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EB1E0-6A3E-4A37-92FF-E491A7CEC6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20" y="2051259"/>
                <a:ext cx="7680960" cy="3931920"/>
              </a:xfrm>
            </p:spPr>
            <p:txBody>
              <a:bodyPr>
                <a:normAutofit fontScale="92500" lnSpcReduction="20000"/>
              </a:bodyPr>
              <a:lstStyle/>
              <a:p>
                <a:pPr algn="r" rtl="1"/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محاسبه شباهت زوجی (معیار تشابه)</a:t>
                </a:r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بین نقاط داده در فضا با ابعاد بالا، استفاده از فاصله اقلیدسی یا شباهت گوسی</a:t>
                </a:r>
              </a:p>
              <a:p>
                <a:pPr algn="r" rtl="1"/>
                <a:endParaRPr lang="fa-IR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  <a:p>
                <a:pPr algn="r" rtl="1"/>
                <a:endParaRPr lang="fa-IR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  <a:p>
                <a:pPr algn="r" rtl="1"/>
                <a:endParaRPr lang="fa-IR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  <a:p>
                <a:pPr algn="r" rtl="1"/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نزدیکی: </a:t>
                </a:r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تشابهات با استفاده از توزیع گوسی به احتمالات شرطی تبدیل می‌شود. یک ماتریس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 </a:t>
                </a:r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تعریف می‌شود که درایه های آن نشان‌دهنده احتمال انتخاب نقطه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Dubai" panose="020B0503030403030204" pitchFamily="34" charset="-78"/>
                      </a:rPr>
                      <m:t>𝑖</m:t>
                    </m:r>
                  </m:oMath>
                </a14:m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 به عنوان همسایه نقطه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Dubai" panose="020B0503030403030204" pitchFamily="34" charset="-78"/>
                      </a:rPr>
                      <m:t>𝑗</m:t>
                    </m:r>
                  </m:oMath>
                </a14:m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 است.</a:t>
                </a:r>
              </a:p>
              <a:p>
                <a:pPr algn="r" rtl="1"/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تقارن: </a:t>
                </a:r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با میانگیری از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Dubai" panose="020B0503030403030204" pitchFamily="34" charset="-78"/>
                      </a:rPr>
                      <m:t> </m:t>
                    </m:r>
                  </m:oMath>
                </a14:m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 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  <m:t>𝑗𝑖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Dubai" panose="020B0503030403030204" pitchFamily="34" charset="-78"/>
                      </a:rPr>
                      <m:t> </m:t>
                    </m:r>
                  </m:oMath>
                </a14:m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 از تقارن ماتریس اطمینان حاصل می‌شود</a:t>
                </a:r>
              </a:p>
              <a:p>
                <a:pPr algn="r" rtl="1">
                  <a:lnSpc>
                    <a:spcPct val="120000"/>
                  </a:lnSpc>
                </a:pPr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تعیین توزیع احتمال مشترک تشابه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 در زیرفضا با ابعاد کمتر که با استفاده از یک توزیع </a:t>
                </a:r>
                <a:r>
                  <a:rPr lang="en-US" dirty="0">
                    <a:latin typeface="Dubai" panose="020B0503030403030204" pitchFamily="34" charset="-78"/>
                    <a:cs typeface="Dubai" panose="020B0503030403030204" pitchFamily="34" charset="-78"/>
                  </a:rPr>
                  <a:t>t</a:t>
                </a:r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 با یک درجه آزادی به دست می‌آید. </a:t>
                </a:r>
              </a:p>
              <a:p>
                <a:pPr algn="r" rtl="1"/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بهینه سازی: </a:t>
                </a:r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کاهش واگرایی بین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Dubai" panose="020B0503030403030204" pitchFamily="34" charset="-78"/>
                      </a:rPr>
                      <m:t>𝑃</m:t>
                    </m:r>
                  </m:oMath>
                </a14:m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 </a:t>
                </a:r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و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Dubai" panose="020B0503030403030204" pitchFamily="34" charset="-78"/>
                      </a:rPr>
                      <m:t>𝑄</m:t>
                    </m:r>
                  </m:oMath>
                </a14:m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 </a:t>
                </a:r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با استفاده از نزول گرادیان</a:t>
                </a:r>
              </a:p>
              <a:p>
                <a:pPr algn="r" rtl="1"/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تکرار</a:t>
                </a:r>
              </a:p>
              <a:p>
                <a:pPr algn="r" rtl="1"/>
                <a:endParaRPr lang="fa-IR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  <a:p>
                <a:pPr algn="r" rtl="1"/>
                <a:endParaRPr lang="fa-IR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  <a:p>
                <a:pPr algn="r" rtl="1"/>
                <a:endParaRPr lang="fa-IR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  <a:p>
                <a:pPr algn="r" rtl="1"/>
                <a:endParaRPr lang="en-US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EB1E0-6A3E-4A37-92FF-E491A7CEC6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0" y="2051259"/>
                <a:ext cx="7680960" cy="3931920"/>
              </a:xfrm>
              <a:blipFill>
                <a:blip r:embed="rId2"/>
                <a:stretch>
                  <a:fillRect l="-1032" t="-1550" r="-397" b="-2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27CD55E-681C-4B98-A86D-DDF4F298B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83" y="2550887"/>
            <a:ext cx="3019425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EDBC87-97DE-4CEE-8C84-2D52047D9D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508" t="13325" r="17143" b="63138"/>
          <a:stretch/>
        </p:blipFill>
        <p:spPr>
          <a:xfrm>
            <a:off x="3570516" y="2550887"/>
            <a:ext cx="2234972" cy="9759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7201D7-68AE-4BC4-85F6-D47A3B30E22D}"/>
              </a:ext>
            </a:extLst>
          </p:cNvPr>
          <p:cNvSpPr/>
          <p:nvPr/>
        </p:nvSpPr>
        <p:spPr>
          <a:xfrm>
            <a:off x="3191438" y="5774921"/>
            <a:ext cx="29931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برای تجسم داده ها با ابعاد بالا</a:t>
            </a:r>
          </a:p>
          <a:p>
            <a:pPr algn="ctr"/>
            <a:r>
              <a:rPr lang="fa-IR" sz="2000" dirty="0">
                <a:ln w="0"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از نظر محاسباتی گران است</a:t>
            </a:r>
            <a:endParaRPr lang="en-US" sz="2000" b="0" cap="none" spc="0" dirty="0">
              <a:ln w="0">
                <a:noFill/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B638B-4239-42D5-BC5C-CBEF92B1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60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t-SNE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1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71347-0E8E-4479-93B5-56C04F84E05A}"/>
              </a:ext>
            </a:extLst>
          </p:cNvPr>
          <p:cNvSpPr txBox="1"/>
          <p:nvPr/>
        </p:nvSpPr>
        <p:spPr>
          <a:xfrm>
            <a:off x="1342571" y="2462196"/>
            <a:ext cx="5653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Processing time: 61.81241273880005 seconds</a:t>
            </a:r>
          </a:p>
        </p:txBody>
      </p:sp>
      <p:pic>
        <p:nvPicPr>
          <p:cNvPr id="12" name="Graphic 11" descr="Hourglass Finished with solid fill">
            <a:extLst>
              <a:ext uri="{FF2B5EF4-FFF2-40B4-BE49-F238E27FC236}">
                <a16:creationId xmlns:a16="http://schemas.microsoft.com/office/drawing/2014/main" id="{CC1C32EB-809E-4C85-9905-4E17BA086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77" y="2291441"/>
            <a:ext cx="645886" cy="645886"/>
          </a:xfrm>
          <a:prstGeom prst="rect">
            <a:avLst/>
          </a:prstGeom>
        </p:spPr>
      </p:pic>
      <p:pic>
        <p:nvPicPr>
          <p:cNvPr id="14" name="Graphic 13" descr="Network with solid fill">
            <a:extLst>
              <a:ext uri="{FF2B5EF4-FFF2-40B4-BE49-F238E27FC236}">
                <a16:creationId xmlns:a16="http://schemas.microsoft.com/office/drawing/2014/main" id="{1E0A01ED-79DD-41BA-AAB2-54BDD5789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369751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AFFF53-3B17-47EA-89AC-664166B5BFB9}"/>
              </a:ext>
            </a:extLst>
          </p:cNvPr>
          <p:cNvSpPr txBox="1"/>
          <p:nvPr/>
        </p:nvSpPr>
        <p:spPr>
          <a:xfrm>
            <a:off x="1342571" y="3429000"/>
            <a:ext cx="7611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[CV] END ................................ score: (test=0.852) total time= 1.1min</a:t>
            </a:r>
          </a:p>
          <a:p>
            <a:r>
              <a:rPr lang="en-US" dirty="0"/>
              <a:t>[CV] END ................................ score: (test=0.850) total time= 1.1min</a:t>
            </a:r>
          </a:p>
          <a:p>
            <a:r>
              <a:rPr lang="en-US" dirty="0"/>
              <a:t>[CV] END ................................ score: (test=0.852) total time= 1.1min</a:t>
            </a:r>
          </a:p>
          <a:p>
            <a:r>
              <a:rPr lang="en-US" dirty="0"/>
              <a:t>[CV] END ................................ score: (test=0.840) total time= 1.0min</a:t>
            </a:r>
          </a:p>
          <a:p>
            <a:r>
              <a:rPr lang="en-US" dirty="0"/>
              <a:t>[CV] END ................................ score: (test=0.844) total time= 1.1min</a:t>
            </a:r>
          </a:p>
          <a:p>
            <a:r>
              <a:rPr lang="en-US" b="1" dirty="0">
                <a:solidFill>
                  <a:srgbClr val="2683C6"/>
                </a:solidFill>
              </a:rPr>
              <a:t>0.8475791068693603</a:t>
            </a:r>
          </a:p>
          <a:p>
            <a:r>
              <a:rPr lang="en-US" dirty="0"/>
              <a:t>Processing time: 320.22983503341675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90138" y="4514072"/>
            <a:ext cx="1152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Random</a:t>
            </a:r>
          </a:p>
          <a:p>
            <a:pPr algn="ctr"/>
            <a:r>
              <a:rPr lang="en-US" sz="1400" b="1" dirty="0">
                <a:solidFill>
                  <a:srgbClr val="2683C6"/>
                </a:solidFill>
              </a:rPr>
              <a:t>Forest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26C946-752D-45FB-A897-F7A0C504D556}"/>
              </a:ext>
            </a:extLst>
          </p:cNvPr>
          <p:cNvSpPr txBox="1"/>
          <p:nvPr/>
        </p:nvSpPr>
        <p:spPr>
          <a:xfrm>
            <a:off x="155302" y="2937165"/>
            <a:ext cx="1152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t-SNE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1BB8B-F8B5-4A1B-8EB1-6E64EEFF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t-SNE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2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71347-0E8E-4479-93B5-56C04F84E05A}"/>
              </a:ext>
            </a:extLst>
          </p:cNvPr>
          <p:cNvSpPr txBox="1"/>
          <p:nvPr/>
        </p:nvSpPr>
        <p:spPr>
          <a:xfrm>
            <a:off x="1342571" y="2462196"/>
            <a:ext cx="5653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Processing time: 251.00109195709229 seconds</a:t>
            </a:r>
          </a:p>
        </p:txBody>
      </p:sp>
      <p:pic>
        <p:nvPicPr>
          <p:cNvPr id="12" name="Graphic 11" descr="Hourglass Finished with solid fill">
            <a:extLst>
              <a:ext uri="{FF2B5EF4-FFF2-40B4-BE49-F238E27FC236}">
                <a16:creationId xmlns:a16="http://schemas.microsoft.com/office/drawing/2014/main" id="{CC1C32EB-809E-4C85-9905-4E17BA086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77" y="2291441"/>
            <a:ext cx="645886" cy="645886"/>
          </a:xfrm>
          <a:prstGeom prst="rect">
            <a:avLst/>
          </a:prstGeom>
        </p:spPr>
      </p:pic>
      <p:pic>
        <p:nvPicPr>
          <p:cNvPr id="14" name="Graphic 13" descr="Network with solid fill">
            <a:extLst>
              <a:ext uri="{FF2B5EF4-FFF2-40B4-BE49-F238E27FC236}">
                <a16:creationId xmlns:a16="http://schemas.microsoft.com/office/drawing/2014/main" id="{1E0A01ED-79DD-41BA-AAB2-54BDD5789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369751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AFFF53-3B17-47EA-89AC-664166B5BFB9}"/>
              </a:ext>
            </a:extLst>
          </p:cNvPr>
          <p:cNvSpPr txBox="1"/>
          <p:nvPr/>
        </p:nvSpPr>
        <p:spPr>
          <a:xfrm>
            <a:off x="1342571" y="3429000"/>
            <a:ext cx="7611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[CV] END ................................ score: (test=0.958) total time= 1.4min</a:t>
            </a:r>
          </a:p>
          <a:p>
            <a:r>
              <a:rPr lang="en-US" dirty="0"/>
              <a:t>[CV] END ................................ score: (test=0.954) total time= 1.4min</a:t>
            </a:r>
          </a:p>
          <a:p>
            <a:r>
              <a:rPr lang="en-US" dirty="0"/>
              <a:t>[CV] END ................................ score: (test=0.949) total time= 1.4min</a:t>
            </a:r>
          </a:p>
          <a:p>
            <a:r>
              <a:rPr lang="en-US" dirty="0"/>
              <a:t>[CV] END ................................ score: (test=0.945) total time= 1.4min</a:t>
            </a:r>
          </a:p>
          <a:p>
            <a:r>
              <a:rPr lang="en-US" dirty="0"/>
              <a:t>[CV] END ................................ score: (test=0.950) total time= 1.6min</a:t>
            </a:r>
          </a:p>
          <a:p>
            <a:r>
              <a:rPr lang="en-US" b="1" dirty="0">
                <a:solidFill>
                  <a:srgbClr val="2683C6"/>
                </a:solidFill>
              </a:rPr>
              <a:t>0.9510329007220137</a:t>
            </a:r>
          </a:p>
          <a:p>
            <a:r>
              <a:rPr lang="en-US" dirty="0"/>
              <a:t>Processing time: 442.2837312221527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90138" y="4514072"/>
            <a:ext cx="1152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Random</a:t>
            </a:r>
          </a:p>
          <a:p>
            <a:pPr algn="ctr"/>
            <a:r>
              <a:rPr lang="en-US" sz="1400" b="1" dirty="0">
                <a:solidFill>
                  <a:srgbClr val="2683C6"/>
                </a:solidFill>
              </a:rPr>
              <a:t>Forest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26C946-752D-45FB-A897-F7A0C504D556}"/>
              </a:ext>
            </a:extLst>
          </p:cNvPr>
          <p:cNvSpPr txBox="1"/>
          <p:nvPr/>
        </p:nvSpPr>
        <p:spPr>
          <a:xfrm>
            <a:off x="155302" y="2937165"/>
            <a:ext cx="1152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t-SNE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BB019-0A74-40B2-9832-1192CEE41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05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t-SNE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2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55301" y="4107426"/>
            <a:ext cx="1152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Plot</a:t>
            </a:r>
          </a:p>
        </p:txBody>
      </p:sp>
      <p:pic>
        <p:nvPicPr>
          <p:cNvPr id="4" name="Graphic 3" descr="Statistics with solid fill">
            <a:extLst>
              <a:ext uri="{FF2B5EF4-FFF2-40B4-BE49-F238E27FC236}">
                <a16:creationId xmlns:a16="http://schemas.microsoft.com/office/drawing/2014/main" id="{754B03EB-2F2B-43AA-A4F9-77B8998B4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18" y="3193026"/>
            <a:ext cx="914400" cy="9144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B978516-6243-4998-A702-83CFF7337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434" y="1717173"/>
            <a:ext cx="5656774" cy="453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90562-30A0-4C0B-90C3-AD63BDABB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06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t-SNE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3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71347-0E8E-4479-93B5-56C04F84E05A}"/>
              </a:ext>
            </a:extLst>
          </p:cNvPr>
          <p:cNvSpPr txBox="1"/>
          <p:nvPr/>
        </p:nvSpPr>
        <p:spPr>
          <a:xfrm>
            <a:off x="1342571" y="2462196"/>
            <a:ext cx="5653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Processing time: 1000.0925753116608 seconds</a:t>
            </a:r>
          </a:p>
        </p:txBody>
      </p:sp>
      <p:pic>
        <p:nvPicPr>
          <p:cNvPr id="12" name="Graphic 11" descr="Hourglass Finished with solid fill">
            <a:extLst>
              <a:ext uri="{FF2B5EF4-FFF2-40B4-BE49-F238E27FC236}">
                <a16:creationId xmlns:a16="http://schemas.microsoft.com/office/drawing/2014/main" id="{CC1C32EB-809E-4C85-9905-4E17BA086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77" y="2291441"/>
            <a:ext cx="645886" cy="645886"/>
          </a:xfrm>
          <a:prstGeom prst="rect">
            <a:avLst/>
          </a:prstGeom>
        </p:spPr>
      </p:pic>
      <p:pic>
        <p:nvPicPr>
          <p:cNvPr id="14" name="Graphic 13" descr="Network with solid fill">
            <a:extLst>
              <a:ext uri="{FF2B5EF4-FFF2-40B4-BE49-F238E27FC236}">
                <a16:creationId xmlns:a16="http://schemas.microsoft.com/office/drawing/2014/main" id="{1E0A01ED-79DD-41BA-AAB2-54BDD5789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369751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AFFF53-3B17-47EA-89AC-664166B5BFB9}"/>
              </a:ext>
            </a:extLst>
          </p:cNvPr>
          <p:cNvSpPr txBox="1"/>
          <p:nvPr/>
        </p:nvSpPr>
        <p:spPr>
          <a:xfrm>
            <a:off x="1342571" y="3429000"/>
            <a:ext cx="7611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[CV] END ................................ score: (test=0.961) total time= 1.3min</a:t>
            </a:r>
          </a:p>
          <a:p>
            <a:r>
              <a:rPr lang="en-US" dirty="0"/>
              <a:t>[CV] END ................................ score: (test=0.957) total time= 1.6min</a:t>
            </a:r>
          </a:p>
          <a:p>
            <a:r>
              <a:rPr lang="en-US" dirty="0"/>
              <a:t>[CV] END ................................ score: (test=0.951) total time= 1.1min</a:t>
            </a:r>
          </a:p>
          <a:p>
            <a:r>
              <a:rPr lang="en-US" dirty="0"/>
              <a:t>[CV] END ................................ score: (test=0.947) total time= 1.6min</a:t>
            </a:r>
          </a:p>
          <a:p>
            <a:r>
              <a:rPr lang="en-US" dirty="0"/>
              <a:t>[CV] END ................................ score: (test=0.952) total time= 1.8min</a:t>
            </a:r>
          </a:p>
          <a:p>
            <a:r>
              <a:rPr lang="en-US" b="1" dirty="0">
                <a:solidFill>
                  <a:srgbClr val="2683C6"/>
                </a:solidFill>
              </a:rPr>
              <a:t>0.9535561791534448</a:t>
            </a:r>
          </a:p>
          <a:p>
            <a:r>
              <a:rPr lang="en-US" dirty="0"/>
              <a:t>Processing time: 453.2892231941223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90138" y="4514072"/>
            <a:ext cx="1152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Random</a:t>
            </a:r>
          </a:p>
          <a:p>
            <a:pPr algn="ctr"/>
            <a:r>
              <a:rPr lang="en-US" sz="1400" b="1" dirty="0">
                <a:solidFill>
                  <a:srgbClr val="2683C6"/>
                </a:solidFill>
              </a:rPr>
              <a:t>Forest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26C946-752D-45FB-A897-F7A0C504D556}"/>
              </a:ext>
            </a:extLst>
          </p:cNvPr>
          <p:cNvSpPr txBox="1"/>
          <p:nvPr/>
        </p:nvSpPr>
        <p:spPr>
          <a:xfrm>
            <a:off x="155302" y="2937165"/>
            <a:ext cx="1152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t-SNE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66072-C4C3-4020-A740-1B5822C4D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61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t-SNE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3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55301" y="4107426"/>
            <a:ext cx="1152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Plot</a:t>
            </a:r>
          </a:p>
        </p:txBody>
      </p:sp>
      <p:pic>
        <p:nvPicPr>
          <p:cNvPr id="4" name="Graphic 3" descr="Statistics with solid fill">
            <a:extLst>
              <a:ext uri="{FF2B5EF4-FFF2-40B4-BE49-F238E27FC236}">
                <a16:creationId xmlns:a16="http://schemas.microsoft.com/office/drawing/2014/main" id="{754B03EB-2F2B-43AA-A4F9-77B8998B4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18" y="3193026"/>
            <a:ext cx="914400" cy="9144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39420CB-0839-45B9-87C6-DA1BBB5E5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695" y="1688612"/>
            <a:ext cx="4706609" cy="483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3DBE8F-0275-469F-8D9E-E5EE75832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3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7BFC-6CEF-4CC2-875D-41CC478B3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9512" y="1430767"/>
            <a:ext cx="1143605" cy="552863"/>
          </a:xfrm>
        </p:spPr>
        <p:txBody>
          <a:bodyPr/>
          <a:lstStyle/>
          <a:p>
            <a:r>
              <a:rPr lang="fa-IR" sz="2000" dirty="0">
                <a:solidFill>
                  <a:sysClr val="windowText" lastClr="000000"/>
                </a:solidFill>
                <a:cs typeface="B Koodak" panose="00000700000000000000" pitchFamily="2" charset="-78"/>
              </a:rPr>
              <a:t>اول دی ماه</a:t>
            </a:r>
            <a:endParaRPr lang="en-US" sz="2000" dirty="0">
              <a:solidFill>
                <a:sysClr val="windowText" lastClr="000000"/>
              </a:solidFill>
              <a:cs typeface="B Koodak" panose="000007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81A76-66A7-49AE-A702-F3CBD81F3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40" y="2650560"/>
            <a:ext cx="6803136" cy="1556879"/>
          </a:xfrm>
        </p:spPr>
        <p:txBody>
          <a:bodyPr>
            <a:normAutofit lnSpcReduction="10000"/>
          </a:bodyPr>
          <a:lstStyle/>
          <a:p>
            <a:pPr>
              <a:lnSpc>
                <a:spcPct val="83000"/>
              </a:lnSpc>
              <a:spcBef>
                <a:spcPct val="0"/>
              </a:spcBef>
            </a:pPr>
            <a:r>
              <a:rPr lang="fa-IR" sz="6200" cap="all" spc="-100" dirty="0">
                <a:ln w="19050">
                  <a:solidFill>
                    <a:srgbClr val="F8F8F8"/>
                  </a:solidFill>
                </a:ln>
                <a:solidFill>
                  <a:srgbClr val="E3A5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B Koodak" panose="00000700000000000000" pitchFamily="2" charset="-78"/>
              </a:rPr>
              <a:t>الگوریتم ژنتیک</a:t>
            </a:r>
          </a:p>
          <a:p>
            <a:pPr>
              <a:lnSpc>
                <a:spcPct val="83000"/>
              </a:lnSpc>
              <a:spcBef>
                <a:spcPct val="0"/>
              </a:spcBef>
            </a:pPr>
            <a:r>
              <a:rPr lang="fa-IR" sz="6200" cap="all" spc="-100" dirty="0">
                <a:ln w="19050">
                  <a:solidFill>
                    <a:srgbClr val="F8F8F8"/>
                  </a:solidFill>
                </a:ln>
                <a:solidFill>
                  <a:srgbClr val="E3A5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B Koodak" panose="00000700000000000000" pitchFamily="2" charset="-78"/>
              </a:rPr>
              <a:t>در تنظیم ابرپارامترها</a:t>
            </a:r>
            <a:endParaRPr lang="en-US" sz="6200" cap="all" spc="-100" dirty="0">
              <a:ln w="19050">
                <a:solidFill>
                  <a:srgbClr val="F8F8F8"/>
                </a:solidFill>
              </a:ln>
              <a:solidFill>
                <a:srgbClr val="E3A59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B Koodak" panose="000007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9A810-751A-44C5-B1EB-6123911603E9}"/>
              </a:ext>
            </a:extLst>
          </p:cNvPr>
          <p:cNvSpPr txBox="1"/>
          <p:nvPr/>
        </p:nvSpPr>
        <p:spPr>
          <a:xfrm>
            <a:off x="3959512" y="1246101"/>
            <a:ext cx="1220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800" dirty="0">
                <a:solidFill>
                  <a:sysClr val="windowText" lastClr="000000"/>
                </a:solidFill>
                <a:cs typeface="B Koodak" panose="00000700000000000000" pitchFamily="2" charset="-78"/>
              </a:rPr>
              <a:t>گزارش هفته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6F401-F813-43DF-B156-9537109A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65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6FBEB926-AA67-4E8F-9FAD-8B7C5AB6D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765" y="2014194"/>
            <a:ext cx="57626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EB1E0-6A3E-4A37-92FF-E491A7CEC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448849"/>
            <a:ext cx="2159164" cy="1960302"/>
          </a:xfrm>
          <a:custGeom>
            <a:avLst/>
            <a:gdLst>
              <a:gd name="connsiteX0" fmla="*/ 0 w 2159164"/>
              <a:gd name="connsiteY0" fmla="*/ 0 h 1960302"/>
              <a:gd name="connsiteX1" fmla="*/ 496608 w 2159164"/>
              <a:gd name="connsiteY1" fmla="*/ 0 h 1960302"/>
              <a:gd name="connsiteX2" fmla="*/ 1036399 w 2159164"/>
              <a:gd name="connsiteY2" fmla="*/ 0 h 1960302"/>
              <a:gd name="connsiteX3" fmla="*/ 1619373 w 2159164"/>
              <a:gd name="connsiteY3" fmla="*/ 0 h 1960302"/>
              <a:gd name="connsiteX4" fmla="*/ 2159164 w 2159164"/>
              <a:gd name="connsiteY4" fmla="*/ 0 h 1960302"/>
              <a:gd name="connsiteX5" fmla="*/ 2159164 w 2159164"/>
              <a:gd name="connsiteY5" fmla="*/ 509679 h 1960302"/>
              <a:gd name="connsiteX6" fmla="*/ 2159164 w 2159164"/>
              <a:gd name="connsiteY6" fmla="*/ 999754 h 1960302"/>
              <a:gd name="connsiteX7" fmla="*/ 2159164 w 2159164"/>
              <a:gd name="connsiteY7" fmla="*/ 1529036 h 1960302"/>
              <a:gd name="connsiteX8" fmla="*/ 2159164 w 2159164"/>
              <a:gd name="connsiteY8" fmla="*/ 1960302 h 1960302"/>
              <a:gd name="connsiteX9" fmla="*/ 1619373 w 2159164"/>
              <a:gd name="connsiteY9" fmla="*/ 1960302 h 1960302"/>
              <a:gd name="connsiteX10" fmla="*/ 1036399 w 2159164"/>
              <a:gd name="connsiteY10" fmla="*/ 1960302 h 1960302"/>
              <a:gd name="connsiteX11" fmla="*/ 539791 w 2159164"/>
              <a:gd name="connsiteY11" fmla="*/ 1960302 h 1960302"/>
              <a:gd name="connsiteX12" fmla="*/ 0 w 2159164"/>
              <a:gd name="connsiteY12" fmla="*/ 1960302 h 1960302"/>
              <a:gd name="connsiteX13" fmla="*/ 0 w 2159164"/>
              <a:gd name="connsiteY13" fmla="*/ 1529036 h 1960302"/>
              <a:gd name="connsiteX14" fmla="*/ 0 w 2159164"/>
              <a:gd name="connsiteY14" fmla="*/ 1078166 h 1960302"/>
              <a:gd name="connsiteX15" fmla="*/ 0 w 2159164"/>
              <a:gd name="connsiteY15" fmla="*/ 607694 h 1960302"/>
              <a:gd name="connsiteX16" fmla="*/ 0 w 2159164"/>
              <a:gd name="connsiteY16" fmla="*/ 0 h 196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59164" h="1960302" fill="none" extrusionOk="0">
                <a:moveTo>
                  <a:pt x="0" y="0"/>
                </a:moveTo>
                <a:cubicBezTo>
                  <a:pt x="163096" y="-34886"/>
                  <a:pt x="267533" y="53409"/>
                  <a:pt x="496608" y="0"/>
                </a:cubicBezTo>
                <a:cubicBezTo>
                  <a:pt x="725683" y="-53409"/>
                  <a:pt x="883371" y="3056"/>
                  <a:pt x="1036399" y="0"/>
                </a:cubicBezTo>
                <a:cubicBezTo>
                  <a:pt x="1189427" y="-3056"/>
                  <a:pt x="1412061" y="37085"/>
                  <a:pt x="1619373" y="0"/>
                </a:cubicBezTo>
                <a:cubicBezTo>
                  <a:pt x="1826685" y="-37085"/>
                  <a:pt x="1929244" y="28090"/>
                  <a:pt x="2159164" y="0"/>
                </a:cubicBezTo>
                <a:cubicBezTo>
                  <a:pt x="2183237" y="223633"/>
                  <a:pt x="2120393" y="312190"/>
                  <a:pt x="2159164" y="509679"/>
                </a:cubicBezTo>
                <a:cubicBezTo>
                  <a:pt x="2197935" y="707168"/>
                  <a:pt x="2148834" y="812682"/>
                  <a:pt x="2159164" y="999754"/>
                </a:cubicBezTo>
                <a:cubicBezTo>
                  <a:pt x="2169494" y="1186826"/>
                  <a:pt x="2127335" y="1406618"/>
                  <a:pt x="2159164" y="1529036"/>
                </a:cubicBezTo>
                <a:cubicBezTo>
                  <a:pt x="2190993" y="1651454"/>
                  <a:pt x="2133657" y="1866186"/>
                  <a:pt x="2159164" y="1960302"/>
                </a:cubicBezTo>
                <a:cubicBezTo>
                  <a:pt x="2021145" y="2017473"/>
                  <a:pt x="1834051" y="1904526"/>
                  <a:pt x="1619373" y="1960302"/>
                </a:cubicBezTo>
                <a:cubicBezTo>
                  <a:pt x="1404695" y="2016078"/>
                  <a:pt x="1295649" y="1931110"/>
                  <a:pt x="1036399" y="1960302"/>
                </a:cubicBezTo>
                <a:cubicBezTo>
                  <a:pt x="777149" y="1989494"/>
                  <a:pt x="713202" y="1956334"/>
                  <a:pt x="539791" y="1960302"/>
                </a:cubicBezTo>
                <a:cubicBezTo>
                  <a:pt x="366380" y="1964270"/>
                  <a:pt x="247567" y="1901706"/>
                  <a:pt x="0" y="1960302"/>
                </a:cubicBezTo>
                <a:cubicBezTo>
                  <a:pt x="-33236" y="1750192"/>
                  <a:pt x="4750" y="1702790"/>
                  <a:pt x="0" y="1529036"/>
                </a:cubicBezTo>
                <a:cubicBezTo>
                  <a:pt x="-4750" y="1355282"/>
                  <a:pt x="36344" y="1228432"/>
                  <a:pt x="0" y="1078166"/>
                </a:cubicBezTo>
                <a:cubicBezTo>
                  <a:pt x="-36344" y="927900"/>
                  <a:pt x="9955" y="745648"/>
                  <a:pt x="0" y="607694"/>
                </a:cubicBezTo>
                <a:cubicBezTo>
                  <a:pt x="-9955" y="469740"/>
                  <a:pt x="58063" y="165518"/>
                  <a:pt x="0" y="0"/>
                </a:cubicBezTo>
                <a:close/>
              </a:path>
              <a:path w="2159164" h="1960302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1288" y="188413"/>
                  <a:pt x="2148782" y="232884"/>
                  <a:pt x="2159164" y="431266"/>
                </a:cubicBezTo>
                <a:cubicBezTo>
                  <a:pt x="2169546" y="629648"/>
                  <a:pt x="2137780" y="725952"/>
                  <a:pt x="2159164" y="862533"/>
                </a:cubicBezTo>
                <a:cubicBezTo>
                  <a:pt x="2180548" y="999114"/>
                  <a:pt x="2136495" y="1149312"/>
                  <a:pt x="2159164" y="1313402"/>
                </a:cubicBezTo>
                <a:cubicBezTo>
                  <a:pt x="2181833" y="1477492"/>
                  <a:pt x="2144052" y="1804496"/>
                  <a:pt x="2159164" y="1960302"/>
                </a:cubicBezTo>
                <a:cubicBezTo>
                  <a:pt x="1884061" y="2024385"/>
                  <a:pt x="1780092" y="1900438"/>
                  <a:pt x="1597781" y="1960302"/>
                </a:cubicBezTo>
                <a:cubicBezTo>
                  <a:pt x="1415470" y="2020166"/>
                  <a:pt x="1256311" y="1925929"/>
                  <a:pt x="1079582" y="1960302"/>
                </a:cubicBezTo>
                <a:cubicBezTo>
                  <a:pt x="902853" y="1994675"/>
                  <a:pt x="700170" y="1897187"/>
                  <a:pt x="496608" y="1960302"/>
                </a:cubicBezTo>
                <a:cubicBezTo>
                  <a:pt x="293046" y="2023417"/>
                  <a:pt x="165470" y="1918766"/>
                  <a:pt x="0" y="1960302"/>
                </a:cubicBezTo>
                <a:cubicBezTo>
                  <a:pt x="-46535" y="1865864"/>
                  <a:pt x="6941" y="1695043"/>
                  <a:pt x="0" y="1529036"/>
                </a:cubicBezTo>
                <a:cubicBezTo>
                  <a:pt x="-6941" y="1363029"/>
                  <a:pt x="28251" y="1260013"/>
                  <a:pt x="0" y="1058563"/>
                </a:cubicBezTo>
                <a:cubicBezTo>
                  <a:pt x="-28251" y="857113"/>
                  <a:pt x="31791" y="789755"/>
                  <a:pt x="0" y="529282"/>
                </a:cubicBezTo>
                <a:cubicBezTo>
                  <a:pt x="-31791" y="268809"/>
                  <a:pt x="49906" y="11633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/>
              <a:t>f1_score </a:t>
            </a:r>
            <a:r>
              <a:rPr lang="en-US" sz="1400" dirty="0"/>
              <a:t>= 0.93766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elapsed_time</a:t>
            </a:r>
            <a:r>
              <a:rPr lang="en-US" sz="1400" b="1" dirty="0"/>
              <a:t> </a:t>
            </a:r>
            <a:r>
              <a:rPr lang="en-US" sz="1400" dirty="0"/>
              <a:t>= 2.732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total_score</a:t>
            </a:r>
            <a:r>
              <a:rPr lang="en-US" sz="1400" b="1" dirty="0"/>
              <a:t> </a:t>
            </a:r>
            <a:r>
              <a:rPr lang="en-US" sz="1400" dirty="0"/>
              <a:t>= 0.92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6CBD6-B2F0-42A2-AECA-F0CBFAF9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4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روش </a:t>
            </a:r>
            <a:r>
              <a:rPr lang="en-US" dirty="0">
                <a:cs typeface="B Koodak" panose="00000700000000000000" pitchFamily="2" charset="-78"/>
              </a:rPr>
              <a:t>PCA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EB1E0-6A3E-4A37-92FF-E491A7CEC6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20" y="2051259"/>
                <a:ext cx="7680960" cy="3931920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استاندارد سازی</a:t>
                </a:r>
              </a:p>
              <a:p>
                <a:pPr algn="r" rtl="1"/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محاسبه ماتریس کوواریانس</a:t>
                </a:r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 بین دو ویژگی</a:t>
                </a:r>
                <a:endParaRPr lang="en-US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  <a:p>
                <a:pPr marL="0" indent="0" algn="r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Covariance</m:t>
                      </m:r>
                      <m:r>
                        <a:rPr lang="en-US" sz="18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matrix</m:t>
                      </m:r>
                      <m:r>
                        <a:rPr lang="en-US" sz="18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8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Σ</m:t>
                      </m:r>
                      <m:r>
                        <a:rPr lang="en-US" sz="18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a-IR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  <a:p>
                <a:pPr algn="r" rtl="1"/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تجزیه منفرد و به دست آوردن بردار ویژه</a:t>
                </a:r>
              </a:p>
              <a:p>
                <a:pPr algn="r" rtl="1"/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انتخاب اجزای اصلی: </a:t>
                </a:r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بردارهای ویژه بر اساس مقادیر ویژه به ترتیب نزولی مرتب می شود. </a:t>
                </a:r>
              </a:p>
              <a:p>
                <a:pPr algn="r" rtl="1"/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ساخت ماتریس تصویر: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Projection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matrix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a:rPr lang="en-US" i="1"/>
                        <m:t>𝑊</m:t>
                      </m:r>
                      <m:r>
                        <a:rPr lang="en-US" i="1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/>
                          </m:ctrlPr>
                        </m:dPr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𝑣</m:t>
                              </m:r>
                            </m:e>
                            <m:sub>
                              <m:r>
                                <a:rPr lang="en-US" i="1"/>
                                <m:t>1</m:t>
                              </m:r>
                            </m:sub>
                          </m:sSub>
                          <m:r>
                            <a:rPr lang="en-US" i="1"/>
                            <m:t>,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𝑣</m:t>
                              </m:r>
                            </m:e>
                            <m:sub>
                              <m:r>
                                <a:rPr lang="en-US" i="1"/>
                                <m:t>2</m:t>
                              </m:r>
                            </m:sub>
                          </m:sSub>
                          <m:r>
                            <a:rPr lang="en-US" i="1"/>
                            <m:t>,</m:t>
                          </m:r>
                          <m:r>
                            <a:rPr lang="en-US"/>
                            <m:t>…</m:t>
                          </m:r>
                          <m:r>
                            <a:rPr lang="en-US" i="1"/>
                            <m:t>,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𝑣</m:t>
                              </m:r>
                            </m:e>
                            <m:sub>
                              <m:r>
                                <a:rPr lang="en-US" i="1"/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a-IR" dirty="0"/>
              </a:p>
              <a:p>
                <a:pPr algn="r" rtl="1"/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کاهش ابعاد</a:t>
                </a:r>
                <a:endParaRPr lang="en-US" b="1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Reduced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data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a:rPr lang="en-US"/>
                        <m:t>𝑍</m:t>
                      </m:r>
                      <m:r>
                        <a:rPr lang="en-US"/>
                        <m:t>=</m:t>
                      </m:r>
                      <m:r>
                        <a:rPr lang="en-US" smtClean="0"/>
                        <m:t>𝑿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std</m:t>
                      </m:r>
                      <m:r>
                        <a:rPr lang="en-US"/>
                        <m:t>⋅</m:t>
                      </m:r>
                      <m:r>
                        <a:rPr lang="en-US"/>
                        <m:t>𝑾</m:t>
                      </m:r>
                    </m:oMath>
                  </m:oMathPara>
                </a14:m>
                <a:endParaRPr lang="en-US" dirty="0"/>
              </a:p>
              <a:p>
                <a:pPr marL="0" indent="0" algn="l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EB1E0-6A3E-4A37-92FF-E491A7CEC6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0" y="2051259"/>
                <a:ext cx="7680960" cy="3931920"/>
              </a:xfrm>
              <a:blipFill>
                <a:blip r:embed="rId2"/>
                <a:stretch>
                  <a:fillRect l="-1825" t="-930" r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B40BC-CC14-4569-AEFA-50AC140B8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28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26407B-629F-49C8-A366-D314ABED8577}"/>
              </a:ext>
            </a:extLst>
          </p:cNvPr>
          <p:cNvGrpSpPr/>
          <p:nvPr/>
        </p:nvGrpSpPr>
        <p:grpSpPr>
          <a:xfrm>
            <a:off x="731520" y="383487"/>
            <a:ext cx="7418439" cy="6091025"/>
            <a:chOff x="280219" y="15788"/>
            <a:chExt cx="8356067" cy="6860879"/>
          </a:xfrm>
        </p:grpSpPr>
        <p:pic>
          <p:nvPicPr>
            <p:cNvPr id="14340" name="Picture 4">
              <a:extLst>
                <a:ext uri="{FF2B5EF4-FFF2-40B4-BE49-F238E27FC236}">
                  <a16:creationId xmlns:a16="http://schemas.microsoft.com/office/drawing/2014/main" id="{D9FB3CA4-C95B-4848-BFC7-05A9FEFCD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713" y="2832137"/>
              <a:ext cx="8128573" cy="4044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38" name="Picture 2">
              <a:extLst>
                <a:ext uri="{FF2B5EF4-FFF2-40B4-BE49-F238E27FC236}">
                  <a16:creationId xmlns:a16="http://schemas.microsoft.com/office/drawing/2014/main" id="{2AF56418-1BA4-4061-A814-6730C5E886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77"/>
            <a:stretch/>
          </p:blipFill>
          <p:spPr bwMode="auto">
            <a:xfrm>
              <a:off x="280219" y="15788"/>
              <a:ext cx="3175332" cy="281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035" y="5015069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11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BCC55A0-ABC0-4017-959B-1F91C1D8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079" y="1881531"/>
            <a:ext cx="56769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EB1E0-6A3E-4A37-92FF-E491A7CEC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448849"/>
            <a:ext cx="2159164" cy="1960302"/>
          </a:xfrm>
          <a:custGeom>
            <a:avLst/>
            <a:gdLst>
              <a:gd name="connsiteX0" fmla="*/ 0 w 2159164"/>
              <a:gd name="connsiteY0" fmla="*/ 0 h 1960302"/>
              <a:gd name="connsiteX1" fmla="*/ 496608 w 2159164"/>
              <a:gd name="connsiteY1" fmla="*/ 0 h 1960302"/>
              <a:gd name="connsiteX2" fmla="*/ 1036399 w 2159164"/>
              <a:gd name="connsiteY2" fmla="*/ 0 h 1960302"/>
              <a:gd name="connsiteX3" fmla="*/ 1619373 w 2159164"/>
              <a:gd name="connsiteY3" fmla="*/ 0 h 1960302"/>
              <a:gd name="connsiteX4" fmla="*/ 2159164 w 2159164"/>
              <a:gd name="connsiteY4" fmla="*/ 0 h 1960302"/>
              <a:gd name="connsiteX5" fmla="*/ 2159164 w 2159164"/>
              <a:gd name="connsiteY5" fmla="*/ 509679 h 1960302"/>
              <a:gd name="connsiteX6" fmla="*/ 2159164 w 2159164"/>
              <a:gd name="connsiteY6" fmla="*/ 999754 h 1960302"/>
              <a:gd name="connsiteX7" fmla="*/ 2159164 w 2159164"/>
              <a:gd name="connsiteY7" fmla="*/ 1529036 h 1960302"/>
              <a:gd name="connsiteX8" fmla="*/ 2159164 w 2159164"/>
              <a:gd name="connsiteY8" fmla="*/ 1960302 h 1960302"/>
              <a:gd name="connsiteX9" fmla="*/ 1619373 w 2159164"/>
              <a:gd name="connsiteY9" fmla="*/ 1960302 h 1960302"/>
              <a:gd name="connsiteX10" fmla="*/ 1036399 w 2159164"/>
              <a:gd name="connsiteY10" fmla="*/ 1960302 h 1960302"/>
              <a:gd name="connsiteX11" fmla="*/ 539791 w 2159164"/>
              <a:gd name="connsiteY11" fmla="*/ 1960302 h 1960302"/>
              <a:gd name="connsiteX12" fmla="*/ 0 w 2159164"/>
              <a:gd name="connsiteY12" fmla="*/ 1960302 h 1960302"/>
              <a:gd name="connsiteX13" fmla="*/ 0 w 2159164"/>
              <a:gd name="connsiteY13" fmla="*/ 1529036 h 1960302"/>
              <a:gd name="connsiteX14" fmla="*/ 0 w 2159164"/>
              <a:gd name="connsiteY14" fmla="*/ 1078166 h 1960302"/>
              <a:gd name="connsiteX15" fmla="*/ 0 w 2159164"/>
              <a:gd name="connsiteY15" fmla="*/ 607694 h 1960302"/>
              <a:gd name="connsiteX16" fmla="*/ 0 w 2159164"/>
              <a:gd name="connsiteY16" fmla="*/ 0 h 196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59164" h="1960302" fill="none" extrusionOk="0">
                <a:moveTo>
                  <a:pt x="0" y="0"/>
                </a:moveTo>
                <a:cubicBezTo>
                  <a:pt x="163096" y="-34886"/>
                  <a:pt x="267533" y="53409"/>
                  <a:pt x="496608" y="0"/>
                </a:cubicBezTo>
                <a:cubicBezTo>
                  <a:pt x="725683" y="-53409"/>
                  <a:pt x="883371" y="3056"/>
                  <a:pt x="1036399" y="0"/>
                </a:cubicBezTo>
                <a:cubicBezTo>
                  <a:pt x="1189427" y="-3056"/>
                  <a:pt x="1412061" y="37085"/>
                  <a:pt x="1619373" y="0"/>
                </a:cubicBezTo>
                <a:cubicBezTo>
                  <a:pt x="1826685" y="-37085"/>
                  <a:pt x="1929244" y="28090"/>
                  <a:pt x="2159164" y="0"/>
                </a:cubicBezTo>
                <a:cubicBezTo>
                  <a:pt x="2183237" y="223633"/>
                  <a:pt x="2120393" y="312190"/>
                  <a:pt x="2159164" y="509679"/>
                </a:cubicBezTo>
                <a:cubicBezTo>
                  <a:pt x="2197935" y="707168"/>
                  <a:pt x="2148834" y="812682"/>
                  <a:pt x="2159164" y="999754"/>
                </a:cubicBezTo>
                <a:cubicBezTo>
                  <a:pt x="2169494" y="1186826"/>
                  <a:pt x="2127335" y="1406618"/>
                  <a:pt x="2159164" y="1529036"/>
                </a:cubicBezTo>
                <a:cubicBezTo>
                  <a:pt x="2190993" y="1651454"/>
                  <a:pt x="2133657" y="1866186"/>
                  <a:pt x="2159164" y="1960302"/>
                </a:cubicBezTo>
                <a:cubicBezTo>
                  <a:pt x="2021145" y="2017473"/>
                  <a:pt x="1834051" y="1904526"/>
                  <a:pt x="1619373" y="1960302"/>
                </a:cubicBezTo>
                <a:cubicBezTo>
                  <a:pt x="1404695" y="2016078"/>
                  <a:pt x="1295649" y="1931110"/>
                  <a:pt x="1036399" y="1960302"/>
                </a:cubicBezTo>
                <a:cubicBezTo>
                  <a:pt x="777149" y="1989494"/>
                  <a:pt x="713202" y="1956334"/>
                  <a:pt x="539791" y="1960302"/>
                </a:cubicBezTo>
                <a:cubicBezTo>
                  <a:pt x="366380" y="1964270"/>
                  <a:pt x="247567" y="1901706"/>
                  <a:pt x="0" y="1960302"/>
                </a:cubicBezTo>
                <a:cubicBezTo>
                  <a:pt x="-33236" y="1750192"/>
                  <a:pt x="4750" y="1702790"/>
                  <a:pt x="0" y="1529036"/>
                </a:cubicBezTo>
                <a:cubicBezTo>
                  <a:pt x="-4750" y="1355282"/>
                  <a:pt x="36344" y="1228432"/>
                  <a:pt x="0" y="1078166"/>
                </a:cubicBezTo>
                <a:cubicBezTo>
                  <a:pt x="-36344" y="927900"/>
                  <a:pt x="9955" y="745648"/>
                  <a:pt x="0" y="607694"/>
                </a:cubicBezTo>
                <a:cubicBezTo>
                  <a:pt x="-9955" y="469740"/>
                  <a:pt x="58063" y="165518"/>
                  <a:pt x="0" y="0"/>
                </a:cubicBezTo>
                <a:close/>
              </a:path>
              <a:path w="2159164" h="1960302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1288" y="188413"/>
                  <a:pt x="2148782" y="232884"/>
                  <a:pt x="2159164" y="431266"/>
                </a:cubicBezTo>
                <a:cubicBezTo>
                  <a:pt x="2169546" y="629648"/>
                  <a:pt x="2137780" y="725952"/>
                  <a:pt x="2159164" y="862533"/>
                </a:cubicBezTo>
                <a:cubicBezTo>
                  <a:pt x="2180548" y="999114"/>
                  <a:pt x="2136495" y="1149312"/>
                  <a:pt x="2159164" y="1313402"/>
                </a:cubicBezTo>
                <a:cubicBezTo>
                  <a:pt x="2181833" y="1477492"/>
                  <a:pt x="2144052" y="1804496"/>
                  <a:pt x="2159164" y="1960302"/>
                </a:cubicBezTo>
                <a:cubicBezTo>
                  <a:pt x="1884061" y="2024385"/>
                  <a:pt x="1780092" y="1900438"/>
                  <a:pt x="1597781" y="1960302"/>
                </a:cubicBezTo>
                <a:cubicBezTo>
                  <a:pt x="1415470" y="2020166"/>
                  <a:pt x="1256311" y="1925929"/>
                  <a:pt x="1079582" y="1960302"/>
                </a:cubicBezTo>
                <a:cubicBezTo>
                  <a:pt x="902853" y="1994675"/>
                  <a:pt x="700170" y="1897187"/>
                  <a:pt x="496608" y="1960302"/>
                </a:cubicBezTo>
                <a:cubicBezTo>
                  <a:pt x="293046" y="2023417"/>
                  <a:pt x="165470" y="1918766"/>
                  <a:pt x="0" y="1960302"/>
                </a:cubicBezTo>
                <a:cubicBezTo>
                  <a:pt x="-46535" y="1865864"/>
                  <a:pt x="6941" y="1695043"/>
                  <a:pt x="0" y="1529036"/>
                </a:cubicBezTo>
                <a:cubicBezTo>
                  <a:pt x="-6941" y="1363029"/>
                  <a:pt x="28251" y="1260013"/>
                  <a:pt x="0" y="1058563"/>
                </a:cubicBezTo>
                <a:cubicBezTo>
                  <a:pt x="-28251" y="857113"/>
                  <a:pt x="31791" y="789755"/>
                  <a:pt x="0" y="529282"/>
                </a:cubicBezTo>
                <a:cubicBezTo>
                  <a:pt x="-31791" y="268809"/>
                  <a:pt x="49906" y="11633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/>
              <a:t>f1_score </a:t>
            </a:r>
            <a:r>
              <a:rPr lang="en-US" sz="1400" dirty="0"/>
              <a:t>= 0.93670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elapsed_time</a:t>
            </a:r>
            <a:r>
              <a:rPr lang="en-US" sz="1400" b="1" dirty="0"/>
              <a:t> </a:t>
            </a:r>
            <a:r>
              <a:rPr lang="en-US" sz="1400" dirty="0"/>
              <a:t>= 23.325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total_score</a:t>
            </a:r>
            <a:r>
              <a:rPr lang="en-US" sz="1400" b="1" dirty="0"/>
              <a:t> </a:t>
            </a:r>
            <a:r>
              <a:rPr lang="en-US" sz="1400" dirty="0"/>
              <a:t>= 0.92530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4BDE6-49DA-4026-A5F5-AEB020E6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15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A2F06FB-397F-45AF-9AFD-44E829B33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0"/>
          <a:stretch/>
        </p:blipFill>
        <p:spPr bwMode="auto">
          <a:xfrm>
            <a:off x="933487" y="235974"/>
            <a:ext cx="2856848" cy="262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35A6952B-75C0-42C5-9493-CBDEF306D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2865057"/>
            <a:ext cx="7680960" cy="382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271" y="5161091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44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D53636A-60BE-4610-996A-F9354115D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217" y="1991033"/>
            <a:ext cx="57626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EB1E0-6A3E-4A37-92FF-E491A7CEC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448849"/>
            <a:ext cx="2227006" cy="1960302"/>
          </a:xfrm>
          <a:custGeom>
            <a:avLst/>
            <a:gdLst>
              <a:gd name="connsiteX0" fmla="*/ 0 w 2227006"/>
              <a:gd name="connsiteY0" fmla="*/ 0 h 1960302"/>
              <a:gd name="connsiteX1" fmla="*/ 512211 w 2227006"/>
              <a:gd name="connsiteY1" fmla="*/ 0 h 1960302"/>
              <a:gd name="connsiteX2" fmla="*/ 1068963 w 2227006"/>
              <a:gd name="connsiteY2" fmla="*/ 0 h 1960302"/>
              <a:gd name="connsiteX3" fmla="*/ 1670255 w 2227006"/>
              <a:gd name="connsiteY3" fmla="*/ 0 h 1960302"/>
              <a:gd name="connsiteX4" fmla="*/ 2227006 w 2227006"/>
              <a:gd name="connsiteY4" fmla="*/ 0 h 1960302"/>
              <a:gd name="connsiteX5" fmla="*/ 2227006 w 2227006"/>
              <a:gd name="connsiteY5" fmla="*/ 509679 h 1960302"/>
              <a:gd name="connsiteX6" fmla="*/ 2227006 w 2227006"/>
              <a:gd name="connsiteY6" fmla="*/ 999754 h 1960302"/>
              <a:gd name="connsiteX7" fmla="*/ 2227006 w 2227006"/>
              <a:gd name="connsiteY7" fmla="*/ 1529036 h 1960302"/>
              <a:gd name="connsiteX8" fmla="*/ 2227006 w 2227006"/>
              <a:gd name="connsiteY8" fmla="*/ 1960302 h 1960302"/>
              <a:gd name="connsiteX9" fmla="*/ 1670255 w 2227006"/>
              <a:gd name="connsiteY9" fmla="*/ 1960302 h 1960302"/>
              <a:gd name="connsiteX10" fmla="*/ 1068963 w 2227006"/>
              <a:gd name="connsiteY10" fmla="*/ 1960302 h 1960302"/>
              <a:gd name="connsiteX11" fmla="*/ 556752 w 2227006"/>
              <a:gd name="connsiteY11" fmla="*/ 1960302 h 1960302"/>
              <a:gd name="connsiteX12" fmla="*/ 0 w 2227006"/>
              <a:gd name="connsiteY12" fmla="*/ 1960302 h 1960302"/>
              <a:gd name="connsiteX13" fmla="*/ 0 w 2227006"/>
              <a:gd name="connsiteY13" fmla="*/ 1529036 h 1960302"/>
              <a:gd name="connsiteX14" fmla="*/ 0 w 2227006"/>
              <a:gd name="connsiteY14" fmla="*/ 1078166 h 1960302"/>
              <a:gd name="connsiteX15" fmla="*/ 0 w 2227006"/>
              <a:gd name="connsiteY15" fmla="*/ 607694 h 1960302"/>
              <a:gd name="connsiteX16" fmla="*/ 0 w 2227006"/>
              <a:gd name="connsiteY16" fmla="*/ 0 h 196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27006" h="1960302" fill="none" extrusionOk="0">
                <a:moveTo>
                  <a:pt x="0" y="0"/>
                </a:moveTo>
                <a:cubicBezTo>
                  <a:pt x="145125" y="-27220"/>
                  <a:pt x="380277" y="46638"/>
                  <a:pt x="512211" y="0"/>
                </a:cubicBezTo>
                <a:cubicBezTo>
                  <a:pt x="644145" y="-46638"/>
                  <a:pt x="830179" y="11016"/>
                  <a:pt x="1068963" y="0"/>
                </a:cubicBezTo>
                <a:cubicBezTo>
                  <a:pt x="1307747" y="-11016"/>
                  <a:pt x="1470819" y="42718"/>
                  <a:pt x="1670255" y="0"/>
                </a:cubicBezTo>
                <a:cubicBezTo>
                  <a:pt x="1869691" y="-42718"/>
                  <a:pt x="1994519" y="20283"/>
                  <a:pt x="2227006" y="0"/>
                </a:cubicBezTo>
                <a:cubicBezTo>
                  <a:pt x="2251079" y="223633"/>
                  <a:pt x="2188235" y="312190"/>
                  <a:pt x="2227006" y="509679"/>
                </a:cubicBezTo>
                <a:cubicBezTo>
                  <a:pt x="2265777" y="707168"/>
                  <a:pt x="2216676" y="812682"/>
                  <a:pt x="2227006" y="999754"/>
                </a:cubicBezTo>
                <a:cubicBezTo>
                  <a:pt x="2237336" y="1186826"/>
                  <a:pt x="2195177" y="1406618"/>
                  <a:pt x="2227006" y="1529036"/>
                </a:cubicBezTo>
                <a:cubicBezTo>
                  <a:pt x="2258835" y="1651454"/>
                  <a:pt x="2201499" y="1866186"/>
                  <a:pt x="2227006" y="1960302"/>
                </a:cubicBezTo>
                <a:cubicBezTo>
                  <a:pt x="2082956" y="2008778"/>
                  <a:pt x="1902025" y="1918202"/>
                  <a:pt x="1670255" y="1960302"/>
                </a:cubicBezTo>
                <a:cubicBezTo>
                  <a:pt x="1438485" y="2002402"/>
                  <a:pt x="1217376" y="1893503"/>
                  <a:pt x="1068963" y="1960302"/>
                </a:cubicBezTo>
                <a:cubicBezTo>
                  <a:pt x="920550" y="2027101"/>
                  <a:pt x="751313" y="1902595"/>
                  <a:pt x="556752" y="1960302"/>
                </a:cubicBezTo>
                <a:cubicBezTo>
                  <a:pt x="362191" y="2018009"/>
                  <a:pt x="175855" y="1951680"/>
                  <a:pt x="0" y="1960302"/>
                </a:cubicBezTo>
                <a:cubicBezTo>
                  <a:pt x="-33236" y="1750192"/>
                  <a:pt x="4750" y="1702790"/>
                  <a:pt x="0" y="1529036"/>
                </a:cubicBezTo>
                <a:cubicBezTo>
                  <a:pt x="-4750" y="1355282"/>
                  <a:pt x="36344" y="1228432"/>
                  <a:pt x="0" y="1078166"/>
                </a:cubicBezTo>
                <a:cubicBezTo>
                  <a:pt x="-36344" y="927900"/>
                  <a:pt x="9955" y="745648"/>
                  <a:pt x="0" y="607694"/>
                </a:cubicBezTo>
                <a:cubicBezTo>
                  <a:pt x="-9955" y="469740"/>
                  <a:pt x="58063" y="165518"/>
                  <a:pt x="0" y="0"/>
                </a:cubicBezTo>
                <a:close/>
              </a:path>
              <a:path w="2227006" h="1960302" stroke="0" extrusionOk="0">
                <a:moveTo>
                  <a:pt x="0" y="0"/>
                </a:moveTo>
                <a:cubicBezTo>
                  <a:pt x="253441" y="-17049"/>
                  <a:pt x="279525" y="15314"/>
                  <a:pt x="534481" y="0"/>
                </a:cubicBezTo>
                <a:cubicBezTo>
                  <a:pt x="789437" y="-15314"/>
                  <a:pt x="910507" y="37381"/>
                  <a:pt x="1024423" y="0"/>
                </a:cubicBezTo>
                <a:cubicBezTo>
                  <a:pt x="1138339" y="-37381"/>
                  <a:pt x="1460836" y="42751"/>
                  <a:pt x="1625714" y="0"/>
                </a:cubicBezTo>
                <a:cubicBezTo>
                  <a:pt x="1790592" y="-42751"/>
                  <a:pt x="1989757" y="12233"/>
                  <a:pt x="2227006" y="0"/>
                </a:cubicBezTo>
                <a:cubicBezTo>
                  <a:pt x="2269130" y="188413"/>
                  <a:pt x="2216624" y="232884"/>
                  <a:pt x="2227006" y="431266"/>
                </a:cubicBezTo>
                <a:cubicBezTo>
                  <a:pt x="2237388" y="629648"/>
                  <a:pt x="2205622" y="725952"/>
                  <a:pt x="2227006" y="862533"/>
                </a:cubicBezTo>
                <a:cubicBezTo>
                  <a:pt x="2248390" y="999114"/>
                  <a:pt x="2204337" y="1149312"/>
                  <a:pt x="2227006" y="1313402"/>
                </a:cubicBezTo>
                <a:cubicBezTo>
                  <a:pt x="2249675" y="1477492"/>
                  <a:pt x="2211894" y="1804496"/>
                  <a:pt x="2227006" y="1960302"/>
                </a:cubicBezTo>
                <a:cubicBezTo>
                  <a:pt x="2090030" y="1977922"/>
                  <a:pt x="1906165" y="1895076"/>
                  <a:pt x="1647984" y="1960302"/>
                </a:cubicBezTo>
                <a:cubicBezTo>
                  <a:pt x="1389803" y="2025528"/>
                  <a:pt x="1252707" y="1920984"/>
                  <a:pt x="1113503" y="1960302"/>
                </a:cubicBezTo>
                <a:cubicBezTo>
                  <a:pt x="974299" y="1999620"/>
                  <a:pt x="641139" y="1928435"/>
                  <a:pt x="512211" y="1960302"/>
                </a:cubicBezTo>
                <a:cubicBezTo>
                  <a:pt x="383283" y="1992169"/>
                  <a:pt x="252845" y="1900463"/>
                  <a:pt x="0" y="1960302"/>
                </a:cubicBezTo>
                <a:cubicBezTo>
                  <a:pt x="-46535" y="1865864"/>
                  <a:pt x="6941" y="1695043"/>
                  <a:pt x="0" y="1529036"/>
                </a:cubicBezTo>
                <a:cubicBezTo>
                  <a:pt x="-6941" y="1363029"/>
                  <a:pt x="28251" y="1260013"/>
                  <a:pt x="0" y="1058563"/>
                </a:cubicBezTo>
                <a:cubicBezTo>
                  <a:pt x="-28251" y="857113"/>
                  <a:pt x="31791" y="789755"/>
                  <a:pt x="0" y="529282"/>
                </a:cubicBezTo>
                <a:cubicBezTo>
                  <a:pt x="-31791" y="268809"/>
                  <a:pt x="49906" y="11633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/>
              <a:t>f1_score </a:t>
            </a:r>
            <a:r>
              <a:rPr lang="en-US" sz="1400" dirty="0"/>
              <a:t>= 0.91750</a:t>
            </a:r>
          </a:p>
          <a:p>
            <a:pPr marL="0" indent="0" algn="l">
              <a:buNone/>
            </a:pPr>
            <a:r>
              <a:rPr lang="en-US" sz="1400" b="1" dirty="0" err="1"/>
              <a:t>elapsed_time</a:t>
            </a:r>
            <a:r>
              <a:rPr lang="en-US" sz="1400" b="1" dirty="0"/>
              <a:t> </a:t>
            </a:r>
            <a:r>
              <a:rPr lang="en-US" sz="1400" dirty="0"/>
              <a:t>= 106.468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total_score</a:t>
            </a:r>
            <a:r>
              <a:rPr lang="en-US" sz="1400" b="1" dirty="0"/>
              <a:t> </a:t>
            </a:r>
            <a:r>
              <a:rPr lang="en-US" sz="1400" dirty="0"/>
              <a:t>=  0.86427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0D3A7-068C-4E0A-9F57-EA49A880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6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18" y="695253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125B3C4F-E01F-4A47-8EF7-16C66D58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38" y="2719966"/>
            <a:ext cx="7831394" cy="389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122" y="4939865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C778969-E5B7-4B83-A950-F6BCD73C0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6"/>
          <a:stretch/>
        </p:blipFill>
        <p:spPr bwMode="auto">
          <a:xfrm>
            <a:off x="672822" y="169611"/>
            <a:ext cx="2794106" cy="255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39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PCA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2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4" name="Graphic 13" descr="Network with solid fill">
            <a:extLst>
              <a:ext uri="{FF2B5EF4-FFF2-40B4-BE49-F238E27FC236}">
                <a16:creationId xmlns:a16="http://schemas.microsoft.com/office/drawing/2014/main" id="{1E0A01ED-79DD-41BA-AAB2-54BDD5789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823" y="320420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AFFF53-3B17-47EA-89AC-664166B5BFB9}"/>
              </a:ext>
            </a:extLst>
          </p:cNvPr>
          <p:cNvSpPr txBox="1"/>
          <p:nvPr/>
        </p:nvSpPr>
        <p:spPr>
          <a:xfrm>
            <a:off x="1313074" y="2935689"/>
            <a:ext cx="7611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[CV] END ................................ score: (test=0.715) total time= 1.7min</a:t>
            </a:r>
          </a:p>
          <a:p>
            <a:r>
              <a:rPr lang="en-US" dirty="0"/>
              <a:t>[CV] END ................................ score: (test=0.706) total time= 1.4min</a:t>
            </a:r>
          </a:p>
          <a:p>
            <a:r>
              <a:rPr lang="en-US" dirty="0"/>
              <a:t>[CV] END ................................ score: (test=0.706) total time= 1.4min</a:t>
            </a:r>
          </a:p>
          <a:p>
            <a:r>
              <a:rPr lang="en-US" dirty="0"/>
              <a:t>[CV] END ................................ score: (test=0.709) total time= 1.4min</a:t>
            </a:r>
          </a:p>
          <a:p>
            <a:r>
              <a:rPr lang="en-US" dirty="0"/>
              <a:t>[CV] END ................................ score: (test=0.711) total time= 1.4min</a:t>
            </a:r>
          </a:p>
          <a:p>
            <a:r>
              <a:rPr lang="en-US" b="1" dirty="0">
                <a:solidFill>
                  <a:srgbClr val="2683C6"/>
                </a:solidFill>
              </a:rPr>
              <a:t>0.7096278793339639</a:t>
            </a:r>
          </a:p>
          <a:p>
            <a:r>
              <a:rPr lang="en-US" dirty="0"/>
              <a:t>Processing time: 450.8493297100067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60641" y="4020761"/>
            <a:ext cx="1152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Random</a:t>
            </a:r>
          </a:p>
          <a:p>
            <a:pPr algn="ctr"/>
            <a:r>
              <a:rPr lang="en-US" sz="1400" b="1" dirty="0">
                <a:solidFill>
                  <a:srgbClr val="2683C6"/>
                </a:solidFill>
              </a:rPr>
              <a:t>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BFCE-58DE-4CAF-8E91-C4324128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3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PCA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2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55301" y="4107426"/>
            <a:ext cx="1152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Plot</a:t>
            </a:r>
          </a:p>
        </p:txBody>
      </p:sp>
      <p:pic>
        <p:nvPicPr>
          <p:cNvPr id="4" name="Graphic 3" descr="Statistics with solid fill">
            <a:extLst>
              <a:ext uri="{FF2B5EF4-FFF2-40B4-BE49-F238E27FC236}">
                <a16:creationId xmlns:a16="http://schemas.microsoft.com/office/drawing/2014/main" id="{754B03EB-2F2B-43AA-A4F9-77B8998B4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18" y="3193026"/>
            <a:ext cx="914400" cy="9144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E0D6D44-678C-46AE-87AC-62AE87C0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476" y="1827081"/>
            <a:ext cx="5491045" cy="456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BEE71C-9DB1-49EF-B8EB-95161CE9B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5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PCA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3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4" name="Graphic 13" descr="Network with solid fill">
            <a:extLst>
              <a:ext uri="{FF2B5EF4-FFF2-40B4-BE49-F238E27FC236}">
                <a16:creationId xmlns:a16="http://schemas.microsoft.com/office/drawing/2014/main" id="{1E0A01ED-79DD-41BA-AAB2-54BDD5789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823" y="320420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AFFF53-3B17-47EA-89AC-664166B5BFB9}"/>
              </a:ext>
            </a:extLst>
          </p:cNvPr>
          <p:cNvSpPr txBox="1"/>
          <p:nvPr/>
        </p:nvSpPr>
        <p:spPr>
          <a:xfrm>
            <a:off x="1313074" y="2935689"/>
            <a:ext cx="7611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[CV] END ................................ score: (test=0.901) total time= 1.3min</a:t>
            </a:r>
          </a:p>
          <a:p>
            <a:r>
              <a:rPr lang="en-US" dirty="0"/>
              <a:t>[CV] END ................................ score: (test=0.904) total time= 1.2min</a:t>
            </a:r>
          </a:p>
          <a:p>
            <a:r>
              <a:rPr lang="en-US" dirty="0"/>
              <a:t>[CV] END ................................ score: (test=0.892) total time= 1.3min</a:t>
            </a:r>
          </a:p>
          <a:p>
            <a:r>
              <a:rPr lang="en-US" dirty="0"/>
              <a:t>[CV] END ................................ score: (test=0.890) total time= 1.3min</a:t>
            </a:r>
          </a:p>
          <a:p>
            <a:r>
              <a:rPr lang="en-US" dirty="0"/>
              <a:t>[CV] END ................................ score: (test=0.895) total time= 1.3min</a:t>
            </a:r>
          </a:p>
          <a:p>
            <a:r>
              <a:rPr lang="en-US" b="1" dirty="0">
                <a:solidFill>
                  <a:srgbClr val="2683C6"/>
                </a:solidFill>
              </a:rPr>
              <a:t>0.8963096597251112</a:t>
            </a:r>
          </a:p>
          <a:p>
            <a:r>
              <a:rPr lang="en-US" dirty="0"/>
              <a:t>Processing time: 391.7839710712433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60641" y="4020761"/>
            <a:ext cx="1152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Random</a:t>
            </a:r>
          </a:p>
          <a:p>
            <a:pPr algn="ctr"/>
            <a:r>
              <a:rPr lang="en-US" sz="1400" b="1" dirty="0">
                <a:solidFill>
                  <a:srgbClr val="2683C6"/>
                </a:solidFill>
              </a:rPr>
              <a:t>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9D184-79A0-46AC-8C23-C00234D2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03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PCA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3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55301" y="4107426"/>
            <a:ext cx="1152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Plot</a:t>
            </a:r>
          </a:p>
        </p:txBody>
      </p:sp>
      <p:pic>
        <p:nvPicPr>
          <p:cNvPr id="4" name="Graphic 3" descr="Statistics with solid fill">
            <a:extLst>
              <a:ext uri="{FF2B5EF4-FFF2-40B4-BE49-F238E27FC236}">
                <a16:creationId xmlns:a16="http://schemas.microsoft.com/office/drawing/2014/main" id="{754B03EB-2F2B-43AA-A4F9-77B8998B4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18" y="3193026"/>
            <a:ext cx="914400" cy="9144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F271CD6-3C82-4179-B5A9-DA3EE4258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427" y="1548581"/>
            <a:ext cx="4986799" cy="512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1F6AF-ECA1-4D29-9E4E-F7AC1D9E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01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PCA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5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4" name="Graphic 13" descr="Network with solid fill">
            <a:extLst>
              <a:ext uri="{FF2B5EF4-FFF2-40B4-BE49-F238E27FC236}">
                <a16:creationId xmlns:a16="http://schemas.microsoft.com/office/drawing/2014/main" id="{1E0A01ED-79DD-41BA-AAB2-54BDD5789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823" y="320420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AFFF53-3B17-47EA-89AC-664166B5BFB9}"/>
              </a:ext>
            </a:extLst>
          </p:cNvPr>
          <p:cNvSpPr txBox="1"/>
          <p:nvPr/>
        </p:nvSpPr>
        <p:spPr>
          <a:xfrm>
            <a:off x="1313074" y="2935689"/>
            <a:ext cx="7611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[CV] END ................................ score: (test=0.935) total time= 1.6min</a:t>
            </a:r>
          </a:p>
          <a:p>
            <a:r>
              <a:rPr lang="en-US" dirty="0"/>
              <a:t>[CV] END ................................ score: (test=0.931) total time= 1.7min</a:t>
            </a:r>
          </a:p>
          <a:p>
            <a:r>
              <a:rPr lang="en-US" dirty="0"/>
              <a:t>[CV] END ................................ score: (test=0.929) total time= 1.6min</a:t>
            </a:r>
          </a:p>
          <a:p>
            <a:r>
              <a:rPr lang="en-US" dirty="0"/>
              <a:t>[CV] END ................................ score: (test=0.924) total time= 1.6min</a:t>
            </a:r>
          </a:p>
          <a:p>
            <a:r>
              <a:rPr lang="en-US" dirty="0"/>
              <a:t>[CV] END ................................ score: (test=0.928) total time= 1.7min</a:t>
            </a:r>
          </a:p>
          <a:p>
            <a:r>
              <a:rPr lang="en-US" b="1" dirty="0">
                <a:solidFill>
                  <a:srgbClr val="2683C6"/>
                </a:solidFill>
              </a:rPr>
              <a:t>0.929348631432194</a:t>
            </a:r>
          </a:p>
          <a:p>
            <a:r>
              <a:rPr lang="en-US" dirty="0"/>
              <a:t>Processing time: 492.1310324668884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60641" y="4020761"/>
            <a:ext cx="1152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Random</a:t>
            </a:r>
          </a:p>
          <a:p>
            <a:pPr algn="ctr"/>
            <a:r>
              <a:rPr lang="en-US" sz="1400" b="1" dirty="0">
                <a:solidFill>
                  <a:srgbClr val="2683C6"/>
                </a:solidFill>
              </a:rPr>
              <a:t>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F80CD-DA01-4D95-BEA7-B8799833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PCA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10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4" name="Graphic 13" descr="Network with solid fill">
            <a:extLst>
              <a:ext uri="{FF2B5EF4-FFF2-40B4-BE49-F238E27FC236}">
                <a16:creationId xmlns:a16="http://schemas.microsoft.com/office/drawing/2014/main" id="{1E0A01ED-79DD-41BA-AAB2-54BDD5789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823" y="320420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AFFF53-3B17-47EA-89AC-664166B5BFB9}"/>
              </a:ext>
            </a:extLst>
          </p:cNvPr>
          <p:cNvSpPr txBox="1"/>
          <p:nvPr/>
        </p:nvSpPr>
        <p:spPr>
          <a:xfrm>
            <a:off x="1313074" y="2935689"/>
            <a:ext cx="7611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[CV] END ................................ score: (test=0.950) total time= 2.5min</a:t>
            </a:r>
          </a:p>
          <a:p>
            <a:r>
              <a:rPr lang="en-US" dirty="0"/>
              <a:t>[CV] END ................................ score: (test=0.947) total time= 2.6min</a:t>
            </a:r>
          </a:p>
          <a:p>
            <a:r>
              <a:rPr lang="en-US" dirty="0"/>
              <a:t>[CV] END ................................ score: (test=0.940) total time= 2.5min</a:t>
            </a:r>
          </a:p>
          <a:p>
            <a:r>
              <a:rPr lang="en-US" dirty="0"/>
              <a:t>[CV] END ................................ score: (test=0.939) total time= 2.6min</a:t>
            </a:r>
          </a:p>
          <a:p>
            <a:r>
              <a:rPr lang="en-US" dirty="0"/>
              <a:t>[CV] END ................................ score: (test=0.946) total time= 2.6min</a:t>
            </a:r>
          </a:p>
          <a:p>
            <a:r>
              <a:rPr lang="en-US" b="1" dirty="0">
                <a:solidFill>
                  <a:srgbClr val="2683C6"/>
                </a:solidFill>
              </a:rPr>
              <a:t>0.9445277497433372</a:t>
            </a:r>
          </a:p>
          <a:p>
            <a:r>
              <a:rPr lang="en-US" dirty="0"/>
              <a:t>Processing time: 768.9435803890228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60641" y="4020761"/>
            <a:ext cx="1152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Random</a:t>
            </a:r>
          </a:p>
          <a:p>
            <a:pPr algn="ctr"/>
            <a:r>
              <a:rPr lang="en-US" sz="1400" b="1" dirty="0">
                <a:solidFill>
                  <a:srgbClr val="2683C6"/>
                </a:solidFill>
              </a:rPr>
              <a:t>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F44EA-F0C8-480D-99DE-C7551CC0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23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PCA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25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4" name="Graphic 13" descr="Network with solid fill">
            <a:extLst>
              <a:ext uri="{FF2B5EF4-FFF2-40B4-BE49-F238E27FC236}">
                <a16:creationId xmlns:a16="http://schemas.microsoft.com/office/drawing/2014/main" id="{1E0A01ED-79DD-41BA-AAB2-54BDD5789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823" y="320420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AFFF53-3B17-47EA-89AC-664166B5BFB9}"/>
              </a:ext>
            </a:extLst>
          </p:cNvPr>
          <p:cNvSpPr txBox="1"/>
          <p:nvPr/>
        </p:nvSpPr>
        <p:spPr>
          <a:xfrm>
            <a:off x="1313074" y="2935689"/>
            <a:ext cx="7611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[CV] END ................................ score: (test=0.959) total time= 4.5min</a:t>
            </a:r>
          </a:p>
          <a:p>
            <a:r>
              <a:rPr lang="en-US" dirty="0"/>
              <a:t>[CV] END ................................ score: (test=0.956) total time= 4.6min</a:t>
            </a:r>
          </a:p>
          <a:p>
            <a:r>
              <a:rPr lang="en-US" dirty="0"/>
              <a:t>[CV] END ................................ score: (test=0.950) total time= 4.6min</a:t>
            </a:r>
          </a:p>
          <a:p>
            <a:r>
              <a:rPr lang="en-US" dirty="0"/>
              <a:t>[CV] END ................................ score: (test=0.946) total time= 4.6min</a:t>
            </a:r>
          </a:p>
          <a:p>
            <a:r>
              <a:rPr lang="en-US" dirty="0"/>
              <a:t>[CV] END ................................ score: (test=0.952) total time= 4.5min</a:t>
            </a:r>
          </a:p>
          <a:p>
            <a:r>
              <a:rPr lang="en-US" b="1" dirty="0">
                <a:solidFill>
                  <a:srgbClr val="2683C6"/>
                </a:solidFill>
              </a:rPr>
              <a:t>0.9525705535148971</a:t>
            </a:r>
          </a:p>
          <a:p>
            <a:r>
              <a:rPr lang="en-US" dirty="0"/>
              <a:t>Processing time: 1366.7227697372437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60641" y="4020761"/>
            <a:ext cx="1152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Random</a:t>
            </a:r>
          </a:p>
          <a:p>
            <a:pPr algn="ctr"/>
            <a:r>
              <a:rPr lang="en-US" sz="1400" b="1" dirty="0">
                <a:solidFill>
                  <a:srgbClr val="2683C6"/>
                </a:solidFill>
              </a:rPr>
              <a:t>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1D36B-5709-4842-A10C-665398FB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64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Custom 3">
      <a:dk1>
        <a:sysClr val="windowText" lastClr="000000"/>
      </a:dk1>
      <a:lt1>
        <a:srgbClr val="D1EEF9"/>
      </a:lt1>
      <a:dk2>
        <a:srgbClr val="1485A4"/>
      </a:dk2>
      <a:lt2>
        <a:srgbClr val="FFFFFF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d Orange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5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6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7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144</TotalTime>
  <Words>1326</Words>
  <Application>Microsoft Office PowerPoint</Application>
  <PresentationFormat>On-screen Show (4:3)</PresentationFormat>
  <Paragraphs>202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Century Gothic</vt:lpstr>
      <vt:lpstr>Cambria Math</vt:lpstr>
      <vt:lpstr>Dubai Medium</vt:lpstr>
      <vt:lpstr>Dubai</vt:lpstr>
      <vt:lpstr>Calibri</vt:lpstr>
      <vt:lpstr>Garamond</vt:lpstr>
      <vt:lpstr>Arial</vt:lpstr>
      <vt:lpstr>Savon</vt:lpstr>
      <vt:lpstr>اول دی ماه</vt:lpstr>
      <vt:lpstr>روش PCA</vt:lpstr>
      <vt:lpstr>PCA با 2 بعد</vt:lpstr>
      <vt:lpstr>PCA با 2 بعد</vt:lpstr>
      <vt:lpstr>PCA با 3 بعد</vt:lpstr>
      <vt:lpstr>PCA با 3 بعد</vt:lpstr>
      <vt:lpstr>PCA با 5 بعد</vt:lpstr>
      <vt:lpstr>PCA با 10 بعد</vt:lpstr>
      <vt:lpstr>PCA با 25 بعد</vt:lpstr>
      <vt:lpstr>PCA با 50 بعد</vt:lpstr>
      <vt:lpstr>PCA با 100 بعد</vt:lpstr>
      <vt:lpstr>روش t-SNE</vt:lpstr>
      <vt:lpstr>t-SNE با 1 بعد</vt:lpstr>
      <vt:lpstr>t-SNE با 2 بعد</vt:lpstr>
      <vt:lpstr>t-SNE با 2 بعد</vt:lpstr>
      <vt:lpstr>t-SNE با 3 بعد</vt:lpstr>
      <vt:lpstr>t-SNE با 3 بعد</vt:lpstr>
      <vt:lpstr>اول دی ماه</vt:lpstr>
      <vt:lpstr>الگوریتم جنگل تصادفی</vt:lpstr>
      <vt:lpstr>الگوریتم جنگل تصادفی</vt:lpstr>
      <vt:lpstr>ADABoost</vt:lpstr>
      <vt:lpstr>ADABoost</vt:lpstr>
      <vt:lpstr>XGBoost</vt:lpstr>
      <vt:lpstr>XGBoost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گزارش هفتگی هفته اول دی ماه</dc:title>
  <dc:creator>Hamid</dc:creator>
  <cp:lastModifiedBy>Hamid</cp:lastModifiedBy>
  <cp:revision>21</cp:revision>
  <dcterms:created xsi:type="dcterms:W3CDTF">2023-12-20T10:38:39Z</dcterms:created>
  <dcterms:modified xsi:type="dcterms:W3CDTF">2023-12-20T13:13:42Z</dcterms:modified>
</cp:coreProperties>
</file>